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0"/>
  </p:notesMasterIdLst>
  <p:sldIdLst>
    <p:sldId id="256" r:id="rId2"/>
    <p:sldId id="257" r:id="rId3"/>
    <p:sldId id="258" r:id="rId4"/>
    <p:sldId id="296" r:id="rId5"/>
    <p:sldId id="295" r:id="rId6"/>
    <p:sldId id="259" r:id="rId7"/>
    <p:sldId id="260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9" r:id="rId25"/>
    <p:sldId id="290" r:id="rId26"/>
    <p:sldId id="294" r:id="rId27"/>
    <p:sldId id="291" r:id="rId28"/>
    <p:sldId id="293" r:id="rId2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D108232-954A-40FF-8468-D782265BE1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4005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108232-954A-40FF-8468-D782265BE1A5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036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FC07D0-0441-43BE-8671-6F99D83DA208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720525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FC07D0-0441-43BE-8671-6F99D83DA208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17499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FC07D0-0441-43BE-8671-6F99D83DA208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69843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79F55C-4E3B-4F99-BB75-FA355312776C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379397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17C1BD-7EAC-4D1A-AD9B-A1E36F8349F4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2164-E8E5-4E27-9C16-2E6CB156736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82304115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5CC3B-C5CD-4535-B17B-018901ABF2E5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80C5-89C8-47A4-A65F-035CE6AD2DC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68035097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449BD-BB71-4A0B-B2A0-81496DDC6E20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A34BF-7053-4773-8394-131986543E6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85666448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581CB-60F0-486E-83F3-E4F7D23204B4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0F614-B5A6-4E03-8558-CD078EB2962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50226179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54817-019C-421B-A302-3F08A357C9E9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CB2C4-C6DC-4D5C-B134-561B2DB9AEF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52576661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4A7EF-0C9B-456E-B05D-B53E37313A49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30EB1-C8C6-43F5-B489-2B4A243BD9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7849236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C9BE2-67B7-4FAE-BA3A-F7FC95DF00E8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E482F-2A59-4AA5-ADF5-250C5F83120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29946028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0D6D1-CADA-4C4B-8C88-E2344921CD1D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4B3-E1CA-4A96-9924-BCBD62805B1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3155763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2EA49-EB2F-43AB-A7F6-2E6D6A072B9B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7EA9C-C153-4E89-A5F0-7F1D262D76E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3106970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5AB68-0729-4BD8-8C78-B553A38B35F8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9A192-167C-44C3-8047-B9DBEA82B65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15764222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50C33-C5C5-4709-BCD9-9F1BC37BC2E5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E847E-BCD8-4603-AF71-292718550E2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58505648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4FA95CB0-AD91-4C44-A91D-6BC4DD30D4C6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A787F44A-3C3A-4210-91AC-FE0EFA7C2BC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itforum.ru/database/classics/" TargetMode="External"/><Relationship Id="rId2" Type="http://schemas.openxmlformats.org/officeDocument/2006/relationships/hyperlink" Target="http://citforum.ru/databas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itforum.ru/database/osbd/contents.shtml" TargetMode="External"/><Relationship Id="rId4" Type="http://schemas.openxmlformats.org/officeDocument/2006/relationships/hyperlink" Target="http://citforum.ru/database/advanced_intro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Базы данных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Сергей Дмитриевич Кузнецов</a:t>
            </a:r>
          </a:p>
          <a:p>
            <a:pPr eaLnBrk="1" hangingPunct="1"/>
            <a:r>
              <a:rPr lang="ru-RU" altLang="ru-RU" sz="2400" smtClean="0"/>
              <a:t>Институт системного программирования РАН</a:t>
            </a:r>
          </a:p>
          <a:p>
            <a:pPr eaLnBrk="1" hangingPunct="1"/>
            <a:r>
              <a:rPr lang="en-US" altLang="ru-RU" sz="2400" smtClean="0"/>
              <a:t>kuzloc@ispras.ru</a:t>
            </a: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C19C0DD-8093-4D37-AB48-63F6EA4BA5FD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B4AA6-4EB7-4212-A593-B9AEDB71D3E2}" type="slidenum">
              <a:rPr lang="ru-RU" altLang="en-US"/>
              <a:pPr>
                <a:defRPr/>
              </a:pPr>
              <a:t>10</a:t>
            </a:fld>
            <a:endParaRPr lang="ru-RU" alt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3. Проектирование реляционных баз данных (1)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Проектирование реляционных баз данных на основе учета функциональных зависимостей. Вторая и третья нормальные формы отношений, нормальная форма Бойса-Кодда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mtClean="0"/>
              <a:t> </a:t>
            </a:r>
            <a:r>
              <a:rPr lang="ru-RU" altLang="ru-RU" sz="2400" smtClean="0"/>
              <a:t>Элементы теории функциональных зависимостей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Базовые определения и утверждения теории функциональных зависимостей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Декомпозиция без потерь и функциональные зависимости  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ru-RU" altLang="ru-RU" sz="20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2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380BCEE-F436-436A-8377-EC9814074B66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CE3A3-7FEC-497A-B622-FAFCDD2B2B42}" type="slidenum">
              <a:rPr lang="ru-RU" altLang="en-US"/>
              <a:pPr>
                <a:defRPr/>
              </a:pPr>
              <a:t>11</a:t>
            </a:fld>
            <a:endParaRPr lang="ru-RU" alt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3. Проектирование реляционных баз данных (2)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Проектирование реляционных баз данных на основе учета функциональных зависимостей. Вторая и третья нормальные формы отношений, нормальная форма Бойса-Кодда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Минимальные функциональные зависимости и вторая нормальная форма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Нетранзитивные функциональные зависимости и третья нормальная форма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Независимые проекции отношений. Теорема Риссанена</a:t>
            </a:r>
            <a:r>
              <a:rPr lang="ru-RU" altLang="ru-RU" smtClean="0"/>
              <a:t> </a:t>
            </a:r>
            <a:r>
              <a:rPr lang="ru-RU" altLang="ru-RU" sz="1800" smtClean="0"/>
              <a:t>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ru-RU" altLang="ru-RU" sz="24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2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5063E5-5A66-49F8-8539-C27C58EBA022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1A432-E7B0-4FDA-BFD0-099F9A32D979}" type="slidenum">
              <a:rPr lang="ru-RU" altLang="en-US"/>
              <a:pPr>
                <a:defRPr/>
              </a:pPr>
              <a:t>12</a:t>
            </a:fld>
            <a:endParaRPr lang="ru-RU" alt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3. Проектирование реляционных баз данных (3)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Проектирование реляционных баз данных на основе учета функциональных зависимостей. Вторая и третья нормальные формы отношений, нормальная форма Бойса-Кодда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Перекрывающиеся возможные ключи и нормальная форма Бойса-Кодда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Всегда ли следует стремиться к BCNF?</a:t>
            </a:r>
            <a:r>
              <a:rPr lang="ru-RU" altLang="ru-RU" smtClean="0"/>
              <a:t> </a:t>
            </a: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Char char="Ø"/>
            </a:pPr>
            <a:endParaRPr lang="ru-RU" altLang="ru-RU" sz="24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2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7E5E4D-DCBF-498D-8692-FA7B7E8D0CA3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65680B-760E-4FC8-B84E-4D4332365BC2}" type="slidenum">
              <a:rPr lang="ru-RU" altLang="en-US"/>
              <a:pPr>
                <a:defRPr/>
              </a:pPr>
              <a:t>13</a:t>
            </a:fld>
            <a:endParaRPr lang="ru-RU" alt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3. Проектирование реляционных баз данных (4)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Проектирование реляционных баз данных: дальнейшая нормализация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Многозначные зависимости и четвертая нормальная форма</a:t>
            </a:r>
            <a:r>
              <a:rPr lang="ru-RU" altLang="ru-RU" smtClean="0"/>
              <a:t>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Теорема Фейджина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Зависимость проекции/соединения и пятая нормальная форма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1800" smtClean="0"/>
              <a:t> </a:t>
            </a:r>
            <a:r>
              <a:rPr lang="ru-RU" altLang="ru-RU" sz="2000" smtClean="0"/>
              <a:t>N-декомпозируемые отношения</a:t>
            </a:r>
            <a:r>
              <a:rPr lang="ru-RU" altLang="ru-RU" sz="1600" smtClean="0"/>
              <a:t>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20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59B4892-365A-42F6-A609-162A27F25D36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22B52-C402-47E5-B4E7-9E46D57CA6B8}" type="slidenum">
              <a:rPr lang="ru-RU" altLang="en-US"/>
              <a:pPr>
                <a:defRPr/>
              </a:pPr>
              <a:t>14</a:t>
            </a:fld>
            <a:endParaRPr lang="ru-RU" alt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3. Проектирование реляционных баз данных (5)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Проектирование реляционных баз данных с использованием диаграмм «сущность-связь» и диаграмм классов языка </a:t>
            </a:r>
            <a:r>
              <a:rPr lang="en-US" altLang="ru-RU" smtClean="0"/>
              <a:t>UML</a:t>
            </a:r>
            <a:r>
              <a:rPr lang="ru-RU" altLang="ru-RU" smtClean="0"/>
              <a:t>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Семантические модели данных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Семантическая модель Entity-Relationship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Основные понятия ER-модели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Уникальные идентификаторы типов сущности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Нормальные формы ER-диаграмм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Более сложные элементы ER-модели (наследование)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Получение реляционной схемы из ER-диаграммы</a:t>
            </a:r>
            <a:r>
              <a:rPr lang="ru-RU" altLang="ru-RU" smtClean="0"/>
              <a:t>   </a:t>
            </a:r>
            <a:r>
              <a:rPr lang="ru-RU" altLang="ru-RU" sz="1600" smtClean="0"/>
              <a:t>  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20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4F9699-7604-4B6C-8F2A-AFCC2C5B5063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62588A-FB57-41AB-801E-074C01D370A2}" type="slidenum">
              <a:rPr lang="ru-RU" altLang="en-US"/>
              <a:pPr>
                <a:defRPr/>
              </a:pPr>
              <a:t>15</a:t>
            </a:fld>
            <a:endParaRPr lang="ru-RU" alt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3. Проектирование реляционных баз данных (6)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Проектирование реляционных баз данных с использованием диаграмм «сущность-связь» и диаграмм классов языка </a:t>
            </a:r>
            <a:r>
              <a:rPr lang="en-US" altLang="ru-RU" smtClean="0"/>
              <a:t>UML</a:t>
            </a:r>
            <a:r>
              <a:rPr lang="ru-RU" altLang="ru-RU" smtClean="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mtClean="0"/>
              <a:t>Диаграммы классов языка </a:t>
            </a:r>
            <a:r>
              <a:rPr lang="en-US" altLang="ru-RU" smtClean="0"/>
              <a:t>UML</a:t>
            </a:r>
            <a:r>
              <a:rPr lang="ru-RU" altLang="ru-RU" smtClean="0"/>
              <a:t> </a:t>
            </a:r>
            <a:endParaRPr lang="ru-RU" altLang="ru-RU" sz="2000" smtClean="0"/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smtClean="0"/>
              <a:t>Основные понятия диаграмм классов UML</a:t>
            </a:r>
            <a:r>
              <a:rPr lang="ru-RU" altLang="ru-RU" smtClean="0"/>
              <a:t> </a:t>
            </a:r>
            <a:endParaRPr lang="ru-RU" altLang="ru-RU" sz="1600" smtClean="0"/>
          </a:p>
          <a:p>
            <a:pPr lvl="3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smtClean="0"/>
              <a:t>Классы, атрибуты, операции</a:t>
            </a:r>
          </a:p>
          <a:p>
            <a:pPr lvl="3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smtClean="0"/>
              <a:t>Категории связей. Связь-зависимость</a:t>
            </a:r>
          </a:p>
          <a:p>
            <a:pPr lvl="3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smtClean="0"/>
              <a:t>Связи-обобщения и механизм наследования классов в UML</a:t>
            </a:r>
          </a:p>
          <a:p>
            <a:pPr lvl="3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smtClean="0"/>
              <a:t>Связи-ассоциации: роли, кратность, агрегация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smtClean="0"/>
              <a:t>Ограничения целостности и язык OCL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smtClean="0"/>
              <a:t>Получение схемы реляционной базы данных из диаграммы классов UML</a:t>
            </a:r>
            <a:r>
              <a:rPr lang="ru-RU" altLang="ru-RU" smtClean="0"/>
              <a:t>  </a:t>
            </a:r>
            <a:r>
              <a:rPr lang="ru-RU" altLang="ru-RU" sz="1400" smtClean="0"/>
              <a:t>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ru-RU" altLang="ru-RU" sz="1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B93704-5793-4738-91C4-E93847DE8434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309942-8DE2-47E4-B42F-DDEC7D50635B}" type="slidenum">
              <a:rPr lang="ru-RU" altLang="en-US"/>
              <a:pPr>
                <a:defRPr/>
              </a:pPr>
              <a:t>16</a:t>
            </a:fld>
            <a:endParaRPr lang="ru-RU" alt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Часть 4. Алгоритмы и методы построения реляционных СУБД (1)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Пример общей организации СУБД. Физическое представление реляционных баз данных во внешней памяти. Индексные структуры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Основные понятия, цели и общая организация </a:t>
            </a:r>
            <a:r>
              <a:rPr lang="en-US" altLang="ru-RU" sz="2400" smtClean="0"/>
              <a:t>System R</a:t>
            </a:r>
            <a:endParaRPr lang="ru-RU" altLang="ru-RU" sz="2400" smtClean="0"/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Цели </a:t>
            </a:r>
            <a:r>
              <a:rPr lang="en-US" altLang="ru-RU" sz="2000" smtClean="0"/>
              <a:t>System R</a:t>
            </a:r>
            <a:r>
              <a:rPr lang="ru-RU" altLang="ru-RU" sz="2000" smtClean="0"/>
              <a:t> и их связь с общей организацией системы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Организация внешней памяти в базах данных System R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Интерфейс RSS</a:t>
            </a:r>
            <a:r>
              <a:rPr lang="ru-RU" altLang="ru-RU" smtClean="0"/>
              <a:t>    </a:t>
            </a:r>
          </a:p>
          <a:p>
            <a:pPr eaLnBrk="1" hangingPunct="1">
              <a:buFontTx/>
              <a:buChar char="o"/>
            </a:pPr>
            <a:endParaRPr lang="ru-RU" altLang="ru-RU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ADEEE2C-62D0-4E60-A4DE-7403E88C021D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DDBD2-746D-4D38-8303-F9E41EA341C9}" type="slidenum">
              <a:rPr lang="ru-RU" altLang="en-US"/>
              <a:pPr>
                <a:defRPr/>
              </a:pPr>
              <a:t>17</a:t>
            </a:fld>
            <a:endParaRPr lang="ru-RU" alt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Часть 4. Алгоритмы и методы построения реляционных СУБД (2)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Пример общей организации СУБД. Физическое представление реляционных баз данных во внешней памяти. Индексные структуры</a:t>
            </a:r>
            <a:r>
              <a:rPr lang="ru-RU" altLang="ru-RU" sz="2400" smtClean="0"/>
              <a:t>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Общие принципы организации данных во внешней памяти в </a:t>
            </a:r>
            <a:r>
              <a:rPr lang="en-US" altLang="ru-RU" sz="2400" smtClean="0"/>
              <a:t>SQL</a:t>
            </a:r>
            <a:r>
              <a:rPr lang="ru-RU" altLang="ru-RU" sz="2400" smtClean="0"/>
              <a:t>-ориентированных СУБД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Хранение таблиц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Индексы (</a:t>
            </a:r>
            <a:r>
              <a:rPr lang="en-US" altLang="ru-RU" sz="2000" smtClean="0"/>
              <a:t>B-</a:t>
            </a:r>
            <a:r>
              <a:rPr lang="ru-RU" altLang="ru-RU" sz="2000" smtClean="0"/>
              <a:t>деревья, хэширование)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Журнальная информация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Служебная информация</a:t>
            </a:r>
            <a:r>
              <a:rPr lang="ru-RU" altLang="ru-RU" sz="1600" smtClean="0"/>
              <a:t>  </a:t>
            </a:r>
          </a:p>
          <a:p>
            <a:pPr eaLnBrk="1" hangingPunct="1">
              <a:buFontTx/>
              <a:buNone/>
            </a:pPr>
            <a:endParaRPr lang="ru-RU" altLang="ru-RU" sz="20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F9E891C-5C05-4837-9440-B2C1FD0883F4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D6BF8-A2F3-412A-BD78-C0E7C10BC57F}" type="slidenum">
              <a:rPr lang="ru-RU" altLang="en-US"/>
              <a:pPr>
                <a:defRPr/>
              </a:pPr>
              <a:t>18</a:t>
            </a:fld>
            <a:endParaRPr lang="ru-RU" alt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Часть 4. Алгоритмы и методы построения реляционных СУБД (3)</a:t>
            </a:r>
            <a:r>
              <a:rPr lang="ru-RU" altLang="ru-RU" sz="3800" smtClean="0"/>
              <a:t> 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Методы управления транзакциями. Синхронизационные блокировки, временные метки и версии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Общее понятие транзакции и основные характеристики транзакций</a:t>
            </a:r>
            <a:r>
              <a:rPr lang="ru-RU" altLang="ru-RU" smtClean="0"/>
              <a:t> </a:t>
            </a:r>
            <a:endParaRPr lang="ru-RU" altLang="ru-RU" sz="1800" smtClean="0"/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Атомарность транзакций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Транзакции и целостность баз данных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Изолированность транзакций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Сериализация транзакций</a:t>
            </a:r>
            <a:r>
              <a:rPr lang="ru-RU" altLang="ru-RU" sz="1400" smtClean="0"/>
              <a:t>    </a:t>
            </a:r>
          </a:p>
          <a:p>
            <a:pPr eaLnBrk="1" hangingPunct="1">
              <a:buFontTx/>
              <a:buChar char="o"/>
            </a:pPr>
            <a:endParaRPr lang="ru-RU" altLang="ru-RU" sz="1800" smtClean="0"/>
          </a:p>
          <a:p>
            <a:pPr eaLnBrk="1" hangingPunct="1">
              <a:buFontTx/>
              <a:buNone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949EEE2-C525-4B04-BE38-DDEB0C6A8F96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CEBAE5-16EB-4CF2-891E-F22B3161AE3D}" type="slidenum">
              <a:rPr lang="ru-RU" altLang="en-US"/>
              <a:pPr>
                <a:defRPr/>
              </a:pPr>
              <a:t>19</a:t>
            </a:fld>
            <a:endParaRPr lang="ru-RU" alt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Часть 4. Алгоритмы и методы построения реляционных СУБД (4)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Методы управления транзакциями. Синхронизационные блокировки, временные метки и версии </a:t>
            </a:r>
            <a:endParaRPr lang="ru-RU" altLang="ru-RU" sz="240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Методы сериализации транзакций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Синхронизационные блокировки</a:t>
            </a:r>
            <a:r>
              <a:rPr lang="ru-RU" altLang="ru-RU" smtClean="0"/>
              <a:t> </a:t>
            </a:r>
            <a:endParaRPr lang="ru-RU" altLang="ru-RU" sz="1400" smtClean="0"/>
          </a:p>
          <a:p>
            <a:pPr lvl="3" eaLnBrk="1" hangingPunct="1">
              <a:buFontTx/>
              <a:buChar char="o"/>
            </a:pPr>
            <a:r>
              <a:rPr lang="ru-RU" altLang="ru-RU" sz="1800" smtClean="0"/>
              <a:t>Гранулированные синхронизационные блокировки</a:t>
            </a:r>
          </a:p>
          <a:p>
            <a:pPr lvl="3" eaLnBrk="1" hangingPunct="1">
              <a:buFontTx/>
              <a:buChar char="o"/>
            </a:pPr>
            <a:r>
              <a:rPr lang="ru-RU" altLang="ru-RU" sz="1800" smtClean="0"/>
              <a:t>Предикатные синхронизационные блокировки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Синхронизационные тупики, их распознавание и разрушение</a:t>
            </a:r>
            <a:r>
              <a:rPr lang="ru-RU" altLang="ru-RU" smtClean="0"/>
              <a:t> </a:t>
            </a:r>
            <a:r>
              <a:rPr lang="ru-RU" altLang="ru-RU" sz="1200" smtClean="0"/>
              <a:t>  </a:t>
            </a:r>
          </a:p>
          <a:p>
            <a:pPr eaLnBrk="1" hangingPunct="1">
              <a:buFontTx/>
              <a:buChar char="o"/>
            </a:pPr>
            <a:endParaRPr lang="ru-RU" altLang="ru-RU" sz="1600" smtClean="0"/>
          </a:p>
          <a:p>
            <a:pPr eaLnBrk="1" hangingPunct="1">
              <a:buFontTx/>
              <a:buNone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A723459-6E7A-47AB-A805-DCC11664BA5B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0E628-15D1-457C-B34B-3FA8FE2FAB7C}" type="slidenum">
              <a:rPr lang="ru-RU" altLang="en-US"/>
              <a:pPr>
                <a:defRPr/>
              </a:pPr>
              <a:t>2</a:t>
            </a:fld>
            <a:endParaRPr lang="ru-RU" alt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Общая структура курса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Часть 1. Базы данных, СУБД и модели данных </a:t>
            </a:r>
          </a:p>
          <a:p>
            <a:pPr eaLnBrk="1" hangingPunct="1"/>
            <a:r>
              <a:rPr lang="ru-RU" altLang="ru-RU" dirty="0" smtClean="0"/>
              <a:t>Часть 2. Реляционная модель данных </a:t>
            </a:r>
          </a:p>
          <a:p>
            <a:pPr eaLnBrk="1" hangingPunct="1"/>
            <a:r>
              <a:rPr lang="ru-RU" altLang="ru-RU" dirty="0" smtClean="0"/>
              <a:t>Часть 3. Проектирование реляционных баз данных </a:t>
            </a:r>
          </a:p>
          <a:p>
            <a:pPr eaLnBrk="1" hangingPunct="1"/>
            <a:r>
              <a:rPr lang="ru-RU" altLang="ru-RU" dirty="0" smtClean="0"/>
              <a:t>Часть 4. Алгоритмы и методы построения реляционных СУБД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733ECD7-CEA3-4DF4-9568-6CE2F273F690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39BB-72F6-4C72-87B1-98179DECB6EB}" type="slidenum">
              <a:rPr lang="ru-RU" altLang="en-US"/>
              <a:pPr>
                <a:defRPr/>
              </a:pPr>
              <a:t>20</a:t>
            </a:fld>
            <a:endParaRPr lang="ru-RU" alt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Часть 4. Алгоритмы и методы построения реляционных СУБД (5)</a:t>
            </a:r>
            <a:r>
              <a:rPr lang="ru-RU" altLang="ru-RU" sz="3800" smtClean="0"/>
              <a:t> 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Методы управления транзакциями. Сихронизационные блокировки, временные метки и версии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Метод временных меток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Методы сериализации транзакций на основе поддержки версий объектов базы данных</a:t>
            </a:r>
            <a:r>
              <a:rPr lang="ru-RU" altLang="ru-RU" sz="1800" smtClean="0"/>
              <a:t> 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Версионный вариант алгоритма временных меток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Версионный вариант двухфазного протокола синхронизационных блокировок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Версионно-блокировочный протокол сериализации транзакций для поддержки только читающих транзакций</a:t>
            </a:r>
            <a:r>
              <a:rPr lang="ru-RU" altLang="ru-RU" sz="1600" smtClean="0"/>
              <a:t>   </a:t>
            </a:r>
          </a:p>
          <a:p>
            <a:pPr eaLnBrk="1" hangingPunct="1">
              <a:buFontTx/>
              <a:buNone/>
            </a:pPr>
            <a:endParaRPr lang="ru-RU" altLang="ru-RU" sz="20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1D4C862-B87C-495F-901B-888409DA954D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29FB9-DF12-445B-8BA6-6E3EAF3905A4}" type="slidenum">
              <a:rPr lang="ru-RU" altLang="en-US"/>
              <a:pPr>
                <a:defRPr/>
              </a:pPr>
              <a:t>21</a:t>
            </a:fld>
            <a:endParaRPr lang="ru-RU" alt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Часть 4. Алгоритмы и методы построения реляционных СУБД (6)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/>
              <a:t>Средства журнализации и восстановления баз данных</a:t>
            </a:r>
            <a:r>
              <a:rPr lang="ru-RU" altLang="ru-RU" smtClean="0"/>
              <a:t> </a:t>
            </a:r>
            <a:endParaRPr lang="ru-RU" altLang="ru-RU" sz="280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Буферизация блоков базы данных в основной памяти и ее связь с журнализацией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Управление буферным пулом базы данных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Физическая синхронизация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 Протокол упреждающей записи в журнал и его связь с буферизацией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Индивидуальный откат транзакции</a:t>
            </a:r>
            <a:r>
              <a:rPr lang="ru-RU" altLang="ru-RU" smtClean="0"/>
              <a:t> </a:t>
            </a:r>
            <a:r>
              <a:rPr lang="ru-RU" altLang="ru-RU" sz="1600" smtClean="0"/>
              <a:t> </a:t>
            </a:r>
          </a:p>
          <a:p>
            <a:pPr eaLnBrk="1" hangingPunct="1">
              <a:buFontTx/>
              <a:buNone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771595-3406-4701-95A3-F547EC8A34AC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B3EE8-17E2-44A6-9604-C03CABF7BCC1}" type="slidenum">
              <a:rPr lang="ru-RU" altLang="en-US"/>
              <a:pPr>
                <a:defRPr/>
              </a:pPr>
              <a:t>22</a:t>
            </a:fld>
            <a:endParaRPr lang="ru-RU" alt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Часть 4. Алгоритмы и методы построения реляционных СУБД (7)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Средства журнализации и восстановления баз данных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Восстановление после мягкого сбоя</a:t>
            </a:r>
            <a:r>
              <a:rPr lang="ru-RU" altLang="ru-RU" smtClean="0"/>
              <a:t> </a:t>
            </a:r>
            <a:endParaRPr lang="ru-RU" altLang="ru-RU" sz="2000" smtClean="0"/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Схема восстановления от точки физической согласованности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Восстановление физической согласованности базы данных </a:t>
            </a:r>
          </a:p>
          <a:p>
            <a:pPr lvl="3" eaLnBrk="1" hangingPunct="1">
              <a:buFontTx/>
              <a:buChar char="o"/>
            </a:pPr>
            <a:r>
              <a:rPr lang="ru-RU" altLang="ru-RU" sz="1800" smtClean="0"/>
              <a:t>Теневой механизм</a:t>
            </a:r>
          </a:p>
          <a:p>
            <a:pPr lvl="3" eaLnBrk="1" hangingPunct="1">
              <a:buFontTx/>
              <a:buChar char="o"/>
            </a:pPr>
            <a:r>
              <a:rPr lang="ru-RU" altLang="ru-RU" sz="1800" smtClean="0"/>
              <a:t>Журнализация постраничных изменений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Восстановление базы данных после жесткого сбоя   </a:t>
            </a:r>
          </a:p>
          <a:p>
            <a:pPr eaLnBrk="1" hangingPunct="1">
              <a:buFontTx/>
              <a:buNone/>
            </a:pPr>
            <a:endParaRPr lang="ru-RU" altLang="ru-RU" sz="20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20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81C56F1-64FD-4D0C-8767-986B72E55AFD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dirty="0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AB058-E73D-4980-9D57-63F6A3AB3786}" type="slidenum">
              <a:rPr lang="ru-RU" altLang="en-US"/>
              <a:pPr>
                <a:defRPr/>
              </a:pPr>
              <a:t>23</a:t>
            </a:fld>
            <a:endParaRPr lang="ru-RU" alt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5. Модель данных SQL (1)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dirty="0" smtClean="0"/>
              <a:t>Весной на спецкурсе «Модель данных </a:t>
            </a:r>
            <a:r>
              <a:rPr lang="en-US" altLang="ru-RU" sz="2000" dirty="0" smtClean="0"/>
              <a:t>SQL</a:t>
            </a:r>
            <a:r>
              <a:rPr lang="ru-RU" altLang="ru-RU" sz="2000" smtClean="0"/>
              <a:t>»</a:t>
            </a:r>
            <a:endParaRPr lang="ru-RU" altLang="ru-RU" sz="2000" dirty="0" smtClean="0"/>
          </a:p>
          <a:p>
            <a:pPr eaLnBrk="1" hangingPunct="1">
              <a:buFontTx/>
              <a:buNone/>
            </a:pPr>
            <a:endParaRPr lang="ru-RU" altLang="ru-RU" sz="1800" dirty="0" smtClean="0"/>
          </a:p>
          <a:p>
            <a:pPr eaLnBrk="1" hangingPunct="1">
              <a:buFontTx/>
              <a:buNone/>
            </a:pPr>
            <a:endParaRPr lang="ru-RU" altLang="ru-RU" sz="1800" dirty="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8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2BFF80C-8FFF-4B27-BC5B-4F6596F7FDA1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F3A0E-DF96-46E3-9ABB-ACA4D92A4929}" type="slidenum">
              <a:rPr lang="ru-RU" altLang="en-US"/>
              <a:pPr>
                <a:defRPr/>
              </a:pPr>
              <a:t>24</a:t>
            </a:fld>
            <a:endParaRPr lang="ru-RU" altLang="en-US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Литература (1)</a:t>
            </a:r>
            <a:r>
              <a:rPr lang="ru-RU" altLang="ru-RU" sz="3800" smtClean="0"/>
              <a:t> 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 eaLnBrk="1" hangingPunct="1">
              <a:buFontTx/>
              <a:buNone/>
            </a:pPr>
            <a:endParaRPr lang="ru-RU" altLang="ru-RU" sz="2400" smtClean="0"/>
          </a:p>
          <a:p>
            <a:pPr eaLnBrk="1" hangingPunct="1">
              <a:buFontTx/>
              <a:buNone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  <p:pic>
        <p:nvPicPr>
          <p:cNvPr id="38919" name="Picture 4" descr="Основ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700213"/>
            <a:ext cx="19050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900113" y="2492375"/>
            <a:ext cx="4751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1258888" y="1844675"/>
            <a:ext cx="4608512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С.Д. Кузнецов. Основы баз данных. Учебное пособие. 2-е издание.</a:t>
            </a:r>
          </a:p>
          <a:p>
            <a:pPr eaLnBrk="1" hangingPunct="1"/>
            <a:r>
              <a:rPr lang="ru-RU" altLang="ru-RU" b="1"/>
              <a:t>М., Бином. Лаборатория знаний, Интернет-университет информационных технологий, 2007 г.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EE4847-B02D-4096-B832-66780BE11D28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80B98-1899-4660-A5F6-779D272E591F}" type="slidenum">
              <a:rPr lang="ru-RU" altLang="en-US"/>
              <a:pPr>
                <a:defRPr/>
              </a:pPr>
              <a:t>25</a:t>
            </a:fld>
            <a:endParaRPr lang="ru-RU" alt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Литература (2)</a:t>
            </a:r>
            <a:r>
              <a:rPr lang="ru-RU" altLang="ru-RU" sz="3800" smtClean="0"/>
              <a:t> 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 sz="1800" smtClean="0"/>
          </a:p>
          <a:p>
            <a:pPr eaLnBrk="1" hangingPunct="1">
              <a:buFontTx/>
              <a:buNone/>
            </a:pPr>
            <a:endParaRPr lang="ru-RU" altLang="ru-RU" sz="1800" smtClean="0"/>
          </a:p>
          <a:p>
            <a:pPr eaLnBrk="1" hangingPunct="1">
              <a:buFontTx/>
              <a:buNone/>
            </a:pPr>
            <a:endParaRPr lang="ru-RU" altLang="ru-RU" sz="14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1800" smtClean="0"/>
          </a:p>
        </p:txBody>
      </p:sp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900113" y="2492375"/>
            <a:ext cx="4751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1258888" y="1844675"/>
            <a:ext cx="46085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С.Д. Кузнецов. Базы данных. Модели и языки. М., Бином-Пресс, 2008 г.</a:t>
            </a:r>
            <a:r>
              <a:rPr lang="ru-RU" altLang="ru-RU"/>
              <a:t> </a:t>
            </a:r>
          </a:p>
        </p:txBody>
      </p:sp>
      <p:pic>
        <p:nvPicPr>
          <p:cNvPr id="39945" name="Picture 7" descr="Языки_и_модел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557338"/>
            <a:ext cx="19050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36B43BA-8EEC-4B69-8015-6028C80E4A61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659E1-D31D-4430-8932-1776ADBEB045}" type="slidenum">
              <a:rPr lang="ru-RU" altLang="en-US"/>
              <a:pPr>
                <a:defRPr/>
              </a:pPr>
              <a:t>26</a:t>
            </a:fld>
            <a:endParaRPr lang="ru-RU" alt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Литература (3)</a:t>
            </a:r>
            <a:r>
              <a:rPr lang="ru-RU" altLang="ru-RU" sz="3800" smtClean="0"/>
              <a:t> 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 sz="1800" smtClean="0"/>
          </a:p>
          <a:p>
            <a:pPr eaLnBrk="1" hangingPunct="1">
              <a:buFontTx/>
              <a:buNone/>
            </a:pPr>
            <a:endParaRPr lang="ru-RU" altLang="ru-RU" sz="1800" smtClean="0"/>
          </a:p>
          <a:p>
            <a:pPr eaLnBrk="1" hangingPunct="1">
              <a:buFontTx/>
              <a:buNone/>
            </a:pPr>
            <a:endParaRPr lang="ru-RU" altLang="ru-RU" sz="1400" smtClean="0"/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1800" smtClean="0"/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900113" y="2492375"/>
            <a:ext cx="4751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0968" name="Text Box 5"/>
          <p:cNvSpPr txBox="1">
            <a:spLocks noChangeArrowheads="1"/>
          </p:cNvSpPr>
          <p:nvPr/>
        </p:nvSpPr>
        <p:spPr bwMode="auto">
          <a:xfrm>
            <a:off x="1258888" y="1844675"/>
            <a:ext cx="46085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С.Д. Кузнецов. Базы данных. М., Академия, 2012 г.</a:t>
            </a:r>
            <a:r>
              <a:rPr lang="ru-RU" altLang="ru-RU"/>
              <a:t> </a:t>
            </a:r>
          </a:p>
        </p:txBody>
      </p:sp>
      <p:pic>
        <p:nvPicPr>
          <p:cNvPr id="40969" name="Picture 8" descr="10053716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981075"/>
            <a:ext cx="2738438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E573569-ECD6-43CA-BC13-650E8E10F2DB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27418-E925-41BE-A433-09E7F9FE702C}" type="slidenum">
              <a:rPr lang="ru-RU" altLang="en-US"/>
              <a:pPr>
                <a:defRPr/>
              </a:pPr>
              <a:t>27</a:t>
            </a:fld>
            <a:endParaRPr lang="ru-RU" alt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Литература (4)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ru-RU" smtClean="0">
                <a:hlinkClick r:id="rId2"/>
              </a:rPr>
              <a:t>http://citforum.ru/database/</a:t>
            </a:r>
            <a:endParaRPr lang="ru-RU" altLang="ru-RU" smtClean="0"/>
          </a:p>
          <a:p>
            <a:pPr eaLnBrk="1" hangingPunct="1"/>
            <a:r>
              <a:rPr lang="ru-RU" altLang="ru-RU" smtClean="0"/>
              <a:t>Классика баз данных </a:t>
            </a:r>
            <a:r>
              <a:rPr lang="ru-RU" altLang="ru-RU" smtClean="0">
                <a:hlinkClick r:id="rId3"/>
              </a:rPr>
              <a:t>http://citforum.ru/database/classics/</a:t>
            </a:r>
            <a:r>
              <a:rPr lang="ru-RU" altLang="ru-RU" smtClean="0"/>
              <a:t> </a:t>
            </a:r>
          </a:p>
          <a:p>
            <a:pPr eaLnBrk="1" hangingPunct="1"/>
            <a:r>
              <a:rPr lang="ru-RU" altLang="ru-RU" smtClean="0"/>
              <a:t>Сергей Кузнецов. Базы данных. Вводный курс </a:t>
            </a:r>
            <a:r>
              <a:rPr lang="ru-RU" altLang="ru-RU" smtClean="0">
                <a:hlinkClick r:id="rId4"/>
              </a:rPr>
              <a:t>http://citforum.ru/database/advanced_intro/</a:t>
            </a:r>
            <a:r>
              <a:rPr lang="ru-RU" altLang="ru-RU" smtClean="0"/>
              <a:t> </a:t>
            </a:r>
            <a:endParaRPr lang="en-US" altLang="ru-RU" smtClean="0"/>
          </a:p>
          <a:p>
            <a:pPr eaLnBrk="1" hangingPunct="1"/>
            <a:r>
              <a:rPr lang="ru-RU" altLang="ru-RU" smtClean="0"/>
              <a:t>Сергей Кузнецов. Основы современных баз данных </a:t>
            </a:r>
            <a:r>
              <a:rPr lang="en-US" altLang="ru-RU" sz="2800" smtClean="0">
                <a:hlinkClick r:id="rId5"/>
              </a:rPr>
              <a:t>http://citforum.ru/database/osbd/contents.shtml</a:t>
            </a:r>
            <a:r>
              <a:rPr lang="en-US" altLang="ru-RU" sz="2400" smtClean="0"/>
              <a:t> </a:t>
            </a:r>
            <a:endParaRPr lang="ru-RU" altLang="ru-RU" sz="2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360084B-6AD8-46F9-B0B2-79E498CC9E70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ED231-0F70-417A-883F-13223A22F180}" type="slidenum">
              <a:rPr lang="ru-RU" altLang="en-US"/>
              <a:pPr>
                <a:defRPr/>
              </a:pPr>
              <a:t>28</a:t>
            </a:fld>
            <a:endParaRPr lang="ru-RU" altLang="en-US"/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Литература (5)</a:t>
            </a:r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1042988" y="1916113"/>
            <a:ext cx="47529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Дейт К. Дж., Дарвен Х. Основы будущих систем баз данных. Третий манифест. </a:t>
            </a:r>
            <a:br>
              <a:rPr lang="ru-RU" altLang="ru-RU" b="1"/>
            </a:br>
            <a:r>
              <a:rPr lang="ru-RU" altLang="ru-RU" b="1"/>
              <a:t>Перевод с английского. М., Янус-К</a:t>
            </a:r>
            <a:r>
              <a:rPr lang="ru-RU" altLang="ru-RU"/>
              <a:t> 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b="1"/>
              <a:t>2004 г. </a:t>
            </a:r>
          </a:p>
        </p:txBody>
      </p:sp>
      <p:pic>
        <p:nvPicPr>
          <p:cNvPr id="43015" name="Picture 6" descr="Третий_манифес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557338"/>
            <a:ext cx="1657350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F0037E-9299-445D-9215-FAC794927869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D2EE0-16E8-4B90-B4CE-91C870A01114}" type="slidenum">
              <a:rPr lang="ru-RU" altLang="en-US"/>
              <a:pPr>
                <a:defRPr/>
              </a:pPr>
              <a:t>3</a:t>
            </a:fld>
            <a:endParaRPr lang="ru-RU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dirty="0" smtClean="0"/>
              <a:t>Часть 1. Базы данных, СУБД и модели данных (1)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Назначение технологии баз данных. Функции и основные компоненты систем управления базами данных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dirty="0" smtClean="0"/>
              <a:t>Информационные системы и устройства внешней памяти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dirty="0" smtClean="0"/>
              <a:t>Файловые системы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dirty="0" smtClean="0"/>
              <a:t>Потребности информационных систем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dirty="0" smtClean="0"/>
              <a:t>Основные функции и компоненты СУБД</a:t>
            </a:r>
            <a:r>
              <a:rPr lang="ru-RU" altLang="ru-RU" dirty="0" smtClean="0"/>
              <a:t>  </a:t>
            </a:r>
            <a:endParaRPr lang="ru-RU" altLang="ru-RU" sz="2000" dirty="0" smtClean="0"/>
          </a:p>
          <a:p>
            <a:pPr eaLnBrk="1" hangingPunct="1"/>
            <a:endParaRPr lang="ru-RU" altLang="ru-RU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B8B942-3B02-4675-A9CE-E8BF06DC2117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D2EE0-16E8-4B90-B4CE-91C870A01114}" type="slidenum">
              <a:rPr lang="ru-RU" altLang="en-US"/>
              <a:pPr>
                <a:defRPr/>
              </a:pPr>
              <a:t>4</a:t>
            </a:fld>
            <a:endParaRPr lang="ru-RU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dirty="0" smtClean="0"/>
              <a:t>Часть 1. Базы данных, СУБД и модели данных (1)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История СУБД</a:t>
            </a:r>
          </a:p>
          <a:p>
            <a:pPr eaLnBrk="1" hangingPunct="1"/>
            <a:r>
              <a:rPr lang="ru-RU" sz="2200" dirty="0" smtClean="0"/>
              <a:t>1960-е гг., первые навигационные СУБД</a:t>
            </a:r>
          </a:p>
          <a:p>
            <a:pPr eaLnBrk="1" hangingPunct="1"/>
            <a:r>
              <a:rPr lang="ru-RU" sz="2200" dirty="0" smtClean="0"/>
              <a:t>Начало 1970-х гг., реляционный подход, </a:t>
            </a:r>
            <a:r>
              <a:rPr lang="en-US" sz="2200" dirty="0" smtClean="0"/>
              <a:t>System R, Ingres</a:t>
            </a:r>
          </a:p>
          <a:p>
            <a:pPr eaLnBrk="1" hangingPunct="1"/>
            <a:r>
              <a:rPr lang="ru-RU" sz="2200" dirty="0" smtClean="0"/>
              <a:t>1980-е гг.</a:t>
            </a:r>
            <a:r>
              <a:rPr lang="en-US" sz="2200" dirty="0" smtClean="0"/>
              <a:t>, </a:t>
            </a:r>
            <a:r>
              <a:rPr lang="ru-RU" sz="2200" dirty="0" smtClean="0"/>
              <a:t>первые коммерческие реляционные СУБД</a:t>
            </a:r>
            <a:r>
              <a:rPr lang="en-US" sz="2200" dirty="0" smtClean="0"/>
              <a:t>, </a:t>
            </a:r>
            <a:r>
              <a:rPr lang="ru-RU" sz="2200" dirty="0" smtClean="0"/>
              <a:t>объектно-ориентированны</a:t>
            </a:r>
            <a:r>
              <a:rPr lang="ru-RU" sz="2200" dirty="0"/>
              <a:t>е</a:t>
            </a:r>
            <a:r>
              <a:rPr lang="ru-RU" sz="2200" dirty="0" smtClean="0"/>
              <a:t> СУБД</a:t>
            </a:r>
          </a:p>
          <a:p>
            <a:pPr eaLnBrk="1" hangingPunct="1"/>
            <a:r>
              <a:rPr lang="ru-RU" sz="2200" dirty="0" smtClean="0"/>
              <a:t>1990-е гг., универсальные </a:t>
            </a:r>
            <a:r>
              <a:rPr lang="en-US" sz="2200" dirty="0" smtClean="0"/>
              <a:t>SQL</a:t>
            </a:r>
            <a:r>
              <a:rPr lang="ru-RU" sz="2200" dirty="0" smtClean="0"/>
              <a:t>-ориентированные СУБД с объектно-реляционными возможностями</a:t>
            </a:r>
          </a:p>
          <a:p>
            <a:pPr eaLnBrk="1" hangingPunct="1"/>
            <a:r>
              <a:rPr lang="ru-RU" sz="2200" dirty="0" smtClean="0"/>
              <a:t>2000-е гг., специализированные СУБД</a:t>
            </a:r>
          </a:p>
          <a:p>
            <a:pPr eaLnBrk="1" hangingPunct="1"/>
            <a:r>
              <a:rPr lang="en-US" sz="2200" dirty="0" smtClean="0"/>
              <a:t>Big Data, NoSQL</a:t>
            </a:r>
          </a:p>
          <a:p>
            <a:pPr eaLnBrk="1" hangingPunct="1"/>
            <a:r>
              <a:rPr lang="ru-RU" sz="2200" dirty="0" smtClean="0"/>
              <a:t>СУБД в </a:t>
            </a:r>
            <a:r>
              <a:rPr lang="ru-RU" sz="2200" dirty="0" smtClean="0"/>
              <a:t>СССР и России</a:t>
            </a:r>
            <a:endParaRPr lang="en-US" sz="2200" dirty="0" smtClean="0"/>
          </a:p>
          <a:p>
            <a:pPr eaLnBrk="1" hangingPunct="1"/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4222008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D9C3439-B01A-4D4C-AEDC-C26068C58005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D2EE0-16E8-4B90-B4CE-91C870A01114}" type="slidenum">
              <a:rPr lang="ru-RU" altLang="en-US"/>
              <a:pPr>
                <a:defRPr/>
              </a:pPr>
              <a:t>5</a:t>
            </a:fld>
            <a:endParaRPr lang="ru-RU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dirty="0" smtClean="0"/>
              <a:t>Часть 1. Базы данных, СУБД и модели данных (1)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Разновидности и способы классификации СУБД</a:t>
            </a:r>
            <a:endParaRPr lang="ru-RU" altLang="ru-RU" dirty="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000" dirty="0" smtClean="0"/>
              <a:t>Реляционные, </a:t>
            </a:r>
            <a:r>
              <a:rPr lang="en-US" altLang="ru-RU" sz="2000" dirty="0" smtClean="0"/>
              <a:t>SQL-</a:t>
            </a:r>
            <a:r>
              <a:rPr lang="ru-RU" altLang="ru-RU" sz="2000" dirty="0" smtClean="0"/>
              <a:t>ориентированные, объектно-ориентированные и др. СУБД (модель данных)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sz="2000" dirty="0"/>
              <a:t>Файл-серверные, клиент-серверные и встраиваемые </a:t>
            </a:r>
            <a:r>
              <a:rPr lang="ru-RU" sz="2000" dirty="0" smtClean="0"/>
              <a:t>СУБД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sz="2000" dirty="0" smtClean="0"/>
              <a:t>СУБД, хранящие данные во внешней памяти, и СУБД, сохраняющие данные в основной памяти (</a:t>
            </a:r>
            <a:r>
              <a:rPr lang="en-US" sz="2000" dirty="0" smtClean="0"/>
              <a:t>in</a:t>
            </a:r>
            <a:r>
              <a:rPr lang="ru-RU" sz="2000" dirty="0" smtClean="0"/>
              <a:t>-</a:t>
            </a:r>
            <a:r>
              <a:rPr lang="en-US" sz="2000" dirty="0" smtClean="0"/>
              <a:t>memory</a:t>
            </a:r>
            <a:r>
              <a:rPr lang="ru-RU" sz="2000" dirty="0" smtClean="0"/>
              <a:t>)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sz="2000" dirty="0"/>
              <a:t>О</a:t>
            </a:r>
            <a:r>
              <a:rPr lang="ru-RU" sz="2000" dirty="0" smtClean="0"/>
              <a:t>днопроцессорные, параллельные с общей памятью, параллельные с общими дисками и параллельные без использования общих ресурсов СУБД</a:t>
            </a:r>
            <a:endParaRPr lang="ru-RU" sz="2400" dirty="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ru-RU" sz="2400" dirty="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ru-RU" altLang="ru-RU" sz="2400" dirty="0"/>
          </a:p>
          <a:p>
            <a:pPr eaLnBrk="1" hangingPunct="1"/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83987456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F9717F5-F705-491A-A0F2-ED26DE4FB9A5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F735D-CAD0-47AB-AED1-4EFDEEEA754A}" type="slidenum">
              <a:rPr lang="ru-RU" altLang="en-US"/>
              <a:pPr>
                <a:defRPr/>
              </a:pPr>
              <a:t>6</a:t>
            </a:fld>
            <a:endParaRPr lang="ru-RU" alt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1. Базы данных, СУБД и модели данных (2)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Понятие модели данных. Обзор разновидностей моделей данных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Модель данных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Ранние модели данных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Модель данных инвертированных таблиц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Иерархическая модель данных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Сетевая модель данных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Неформальное введение в реляционную модель данных</a:t>
            </a:r>
            <a:r>
              <a:rPr lang="ru-RU" altLang="ru-RU" smtClean="0"/>
              <a:t> </a:t>
            </a:r>
            <a:endParaRPr lang="ru-RU" altLang="ru-RU" sz="20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2B00836-2476-4498-9855-EA15EED5629A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09987-3423-4F1F-9922-1DE36C9B1064}" type="slidenum">
              <a:rPr lang="ru-RU" altLang="en-US"/>
              <a:pPr>
                <a:defRPr/>
              </a:pPr>
              <a:t>7</a:t>
            </a:fld>
            <a:endParaRPr lang="ru-RU" alt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1. Базы данных, СУБД и модели данных (3)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Понятие модели данных. Обзор разновидностей моделей данных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Современные модели данных</a:t>
            </a:r>
            <a:r>
              <a:rPr lang="ru-RU" altLang="ru-RU" smtClean="0"/>
              <a:t>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Объектно-ориентированная модель данных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Модель данных </a:t>
            </a:r>
            <a:r>
              <a:rPr lang="en-US" altLang="ru-RU" sz="2000" smtClean="0"/>
              <a:t>SQL</a:t>
            </a:r>
            <a:endParaRPr lang="ru-RU" altLang="ru-RU" sz="2000" smtClean="0"/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Истинная реляционная модель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0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A1E1BCA-8E88-44EC-965A-BD7B05E00727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7E07B-3DCB-4FB9-8D03-18B8735B1C9F}" type="slidenum">
              <a:rPr lang="ru-RU" altLang="en-US"/>
              <a:pPr>
                <a:defRPr/>
              </a:pPr>
              <a:t>8</a:t>
            </a:fld>
            <a:endParaRPr lang="ru-RU" alt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2. Реляционная модель данных (2)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Реляционные алгебра и исчисление</a:t>
            </a:r>
            <a:r>
              <a:rPr lang="ru-RU" altLang="ru-RU" sz="2600" smtClean="0"/>
              <a:t>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Алгебра Кодда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1800" smtClean="0"/>
              <a:t>Общая характеристика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1800" smtClean="0"/>
              <a:t>Замкнутость реляционной алгебры и операция переименования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1800" smtClean="0"/>
              <a:t>Особенности теоретико-множественных операций реляционной алгебры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1800" smtClean="0"/>
              <a:t>Специальные реляционные операции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Реляционная алгебра A Кристофера Дейта и Хью Дарвена</a:t>
            </a:r>
            <a:r>
              <a:rPr lang="ru-RU" altLang="ru-RU" sz="2200" smtClean="0"/>
              <a:t> </a:t>
            </a:r>
            <a:endParaRPr lang="ru-RU" altLang="ru-RU" sz="1800" smtClean="0"/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1800" smtClean="0"/>
              <a:t>Базовые операции Алгебры A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1800" smtClean="0"/>
              <a:t>Полнота Алгебры A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1800" smtClean="0"/>
              <a:t>Избыточность Алгебры A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1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0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7EDAA3F-5694-4F5D-AA6A-3ACEE5C17B9D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/>
              <a:t>С.Д. Кузнецов. Базы данных.              Содержание курса.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581557-76DE-4A29-AC1D-A32F604C87A1}" type="slidenum">
              <a:rPr lang="ru-RU" altLang="en-US"/>
              <a:pPr>
                <a:defRPr/>
              </a:pPr>
              <a:t>9</a:t>
            </a:fld>
            <a:endParaRPr lang="ru-RU" alt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Часть 2. Реляционная модель данных (3)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Реляционные алгебра и исчисление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Реляционное исчисление кортежей</a:t>
            </a:r>
            <a:r>
              <a:rPr lang="ru-RU" altLang="ru-RU" sz="2000" smtClean="0"/>
              <a:t> 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Кортежные переменные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Правильно построенные формулы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Целевые списки и выражения реляционного исчисления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Реляционное исчисление доменов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Условия членства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z="2000" smtClean="0"/>
              <a:t>Выражения исчисления доменов     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ru-RU" altLang="ru-RU" sz="20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1725</TotalTime>
  <Words>1508</Words>
  <Application>Microsoft Office PowerPoint</Application>
  <PresentationFormat>Экран (4:3)</PresentationFormat>
  <Paragraphs>278</Paragraphs>
  <Slides>28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Garamond</vt:lpstr>
      <vt:lpstr>Wingdings</vt:lpstr>
      <vt:lpstr>Край</vt:lpstr>
      <vt:lpstr>Базы данных</vt:lpstr>
      <vt:lpstr>Общая структура курса</vt:lpstr>
      <vt:lpstr>Часть 1. Базы данных, СУБД и модели данных (1)</vt:lpstr>
      <vt:lpstr>Часть 1. Базы данных, СУБД и модели данных (1)</vt:lpstr>
      <vt:lpstr>Часть 1. Базы данных, СУБД и модели данных (1)</vt:lpstr>
      <vt:lpstr>Часть 1. Базы данных, СУБД и модели данных (2)</vt:lpstr>
      <vt:lpstr>Часть 1. Базы данных, СУБД и модели данных (3)</vt:lpstr>
      <vt:lpstr>Часть 2. Реляционная модель данных (2)</vt:lpstr>
      <vt:lpstr>Часть 2. Реляционная модель данных (3)</vt:lpstr>
      <vt:lpstr>Часть 3. Проектирование реляционных баз данных (1)</vt:lpstr>
      <vt:lpstr>Часть 3. Проектирование реляционных баз данных (2)</vt:lpstr>
      <vt:lpstr>Часть 3. Проектирование реляционных баз данных (3)</vt:lpstr>
      <vt:lpstr>Часть 3. Проектирование реляционных баз данных (4)</vt:lpstr>
      <vt:lpstr>Часть 3. Проектирование реляционных баз данных (5)</vt:lpstr>
      <vt:lpstr>Часть 3. Проектирование реляционных баз данных (6)</vt:lpstr>
      <vt:lpstr>Часть 4. Алгоритмы и методы построения реляционных СУБД (1)</vt:lpstr>
      <vt:lpstr>Часть 4. Алгоритмы и методы построения реляционных СУБД (2)</vt:lpstr>
      <vt:lpstr>Часть 4. Алгоритмы и методы построения реляционных СУБД (3) </vt:lpstr>
      <vt:lpstr>Часть 4. Алгоритмы и методы построения реляционных СУБД (4)</vt:lpstr>
      <vt:lpstr>Часть 4. Алгоритмы и методы построения реляционных СУБД (5) </vt:lpstr>
      <vt:lpstr>Часть 4. Алгоритмы и методы построения реляционных СУБД (6)</vt:lpstr>
      <vt:lpstr>Часть 4. Алгоритмы и методы построения реляционных СУБД (7)</vt:lpstr>
      <vt:lpstr>Часть 5. Модель данных SQL (1)</vt:lpstr>
      <vt:lpstr>Литература (1) </vt:lpstr>
      <vt:lpstr>Литература (2) </vt:lpstr>
      <vt:lpstr>Литература (3) </vt:lpstr>
      <vt:lpstr>Литература (4)</vt:lpstr>
      <vt:lpstr>Литература (5)</vt:lpstr>
    </vt:vector>
  </TitlesOfParts>
  <Company>ISPRAS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Базы данных</dc:title>
  <dc:creator>Сергей</dc:creator>
  <cp:lastModifiedBy>Кузнецов Сергей</cp:lastModifiedBy>
  <cp:revision>30</cp:revision>
  <dcterms:created xsi:type="dcterms:W3CDTF">2008-08-30T17:03:52Z</dcterms:created>
  <dcterms:modified xsi:type="dcterms:W3CDTF">2019-09-18T10:31:18Z</dcterms:modified>
</cp:coreProperties>
</file>